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47</c:v>
                </c:pt>
                <c:pt idx="2">
                  <c:v>44</c:v>
                </c:pt>
                <c:pt idx="3">
                  <c:v>49</c:v>
                </c:pt>
                <c:pt idx="4">
                  <c:v>49</c:v>
                </c:pt>
                <c:pt idx="5">
                  <c:v>43</c:v>
                </c:pt>
                <c:pt idx="6">
                  <c:v>42</c:v>
                </c:pt>
                <c:pt idx="7">
                  <c:v>46</c:v>
                </c:pt>
                <c:pt idx="8">
                  <c:v>45</c:v>
                </c:pt>
                <c:pt idx="9">
                  <c:v>42</c:v>
                </c:pt>
                <c:pt idx="10">
                  <c:v>48</c:v>
                </c:pt>
                <c:pt idx="11">
                  <c:v>50</c:v>
                </c:pt>
                <c:pt idx="12">
                  <c:v>50</c:v>
                </c:pt>
                <c:pt idx="13">
                  <c:v>40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27</c:v>
                </c:pt>
                <c:pt idx="2">
                  <c:v>29</c:v>
                </c:pt>
                <c:pt idx="3">
                  <c:v>25</c:v>
                </c:pt>
                <c:pt idx="4">
                  <c:v>32</c:v>
                </c:pt>
                <c:pt idx="5">
                  <c:v>32</c:v>
                </c:pt>
                <c:pt idx="6">
                  <c:v>32</c:v>
                </c:pt>
                <c:pt idx="7">
                  <c:v>33</c:v>
                </c:pt>
                <c:pt idx="8">
                  <c:v>34</c:v>
                </c:pt>
                <c:pt idx="9">
                  <c:v>35</c:v>
                </c:pt>
                <c:pt idx="10">
                  <c:v>29</c:v>
                </c:pt>
                <c:pt idx="11">
                  <c:v>29</c:v>
                </c:pt>
                <c:pt idx="12">
                  <c:v>29</c:v>
                </c:pt>
                <c:pt idx="13">
                  <c:v>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22</c:v>
                </c:pt>
                <c:pt idx="2">
                  <c:v>18</c:v>
                </c:pt>
                <c:pt idx="3">
                  <c:v>23</c:v>
                </c:pt>
                <c:pt idx="4">
                  <c:v>25</c:v>
                </c:pt>
                <c:pt idx="5">
                  <c:v>21</c:v>
                </c:pt>
                <c:pt idx="6">
                  <c:v>23</c:v>
                </c:pt>
                <c:pt idx="7">
                  <c:v>20</c:v>
                </c:pt>
                <c:pt idx="8">
                  <c:v>15</c:v>
                </c:pt>
                <c:pt idx="9">
                  <c:v>22</c:v>
                </c:pt>
                <c:pt idx="10">
                  <c:v>16</c:v>
                </c:pt>
                <c:pt idx="11">
                  <c:v>19</c:v>
                </c:pt>
                <c:pt idx="12">
                  <c:v>20</c:v>
                </c:pt>
                <c:pt idx="13">
                  <c:v>16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47</c:v>
                </c:pt>
                <c:pt idx="2">
                  <c:v>43</c:v>
                </c:pt>
                <c:pt idx="3">
                  <c:v>49</c:v>
                </c:pt>
                <c:pt idx="4">
                  <c:v>43</c:v>
                </c:pt>
                <c:pt idx="5">
                  <c:v>40</c:v>
                </c:pt>
                <c:pt idx="6">
                  <c:v>43</c:v>
                </c:pt>
                <c:pt idx="7">
                  <c:v>44</c:v>
                </c:pt>
                <c:pt idx="8">
                  <c:v>50</c:v>
                </c:pt>
                <c:pt idx="9">
                  <c:v>40</c:v>
                </c:pt>
                <c:pt idx="10">
                  <c:v>46</c:v>
                </c:pt>
                <c:pt idx="11">
                  <c:v>49</c:v>
                </c:pt>
                <c:pt idx="12">
                  <c:v>41</c:v>
                </c:pt>
                <c:pt idx="13">
                  <c:v>49</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34</c:v>
                </c:pt>
                <c:pt idx="2">
                  <c:v>31</c:v>
                </c:pt>
                <c:pt idx="3">
                  <c:v>26</c:v>
                </c:pt>
                <c:pt idx="4">
                  <c:v>32</c:v>
                </c:pt>
                <c:pt idx="5">
                  <c:v>32</c:v>
                </c:pt>
                <c:pt idx="6">
                  <c:v>35</c:v>
                </c:pt>
                <c:pt idx="7">
                  <c:v>33</c:v>
                </c:pt>
                <c:pt idx="8">
                  <c:v>31</c:v>
                </c:pt>
                <c:pt idx="9">
                  <c:v>31</c:v>
                </c:pt>
                <c:pt idx="10">
                  <c:v>25</c:v>
                </c:pt>
                <c:pt idx="11">
                  <c:v>28</c:v>
                </c:pt>
                <c:pt idx="12">
                  <c:v>35</c:v>
                </c:pt>
                <c:pt idx="13">
                  <c:v>33</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20</c:v>
                </c:pt>
                <c:pt idx="1">
                  <c:v>15</c:v>
                </c:pt>
                <c:pt idx="2">
                  <c:v>23</c:v>
                </c:pt>
                <c:pt idx="3">
                  <c:v>20</c:v>
                </c:pt>
                <c:pt idx="4">
                  <c:v>25</c:v>
                </c:pt>
                <c:pt idx="5">
                  <c:v>23</c:v>
                </c:pt>
                <c:pt idx="6">
                  <c:v>25</c:v>
                </c:pt>
                <c:pt idx="7">
                  <c:v>18</c:v>
                </c:pt>
                <c:pt idx="8">
                  <c:v>20</c:v>
                </c:pt>
                <c:pt idx="9">
                  <c:v>25</c:v>
                </c:pt>
                <c:pt idx="10">
                  <c:v>15</c:v>
                </c:pt>
                <c:pt idx="11">
                  <c:v>18</c:v>
                </c:pt>
                <c:pt idx="12">
                  <c:v>23</c:v>
                </c:pt>
                <c:pt idx="13">
                  <c:v>15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41</c:v>
                </c:pt>
                <c:pt idx="2">
                  <c:v>45</c:v>
                </c:pt>
                <c:pt idx="3">
                  <c:v>48</c:v>
                </c:pt>
                <c:pt idx="4">
                  <c:v>45</c:v>
                </c:pt>
                <c:pt idx="5">
                  <c:v>41</c:v>
                </c:pt>
                <c:pt idx="6">
                  <c:v>47</c:v>
                </c:pt>
                <c:pt idx="7">
                  <c:v>44</c:v>
                </c:pt>
                <c:pt idx="8">
                  <c:v>40</c:v>
                </c:pt>
                <c:pt idx="9">
                  <c:v>50</c:v>
                </c:pt>
                <c:pt idx="10">
                  <c:v>41</c:v>
                </c:pt>
                <c:pt idx="11">
                  <c:v>42</c:v>
                </c:pt>
                <c:pt idx="12">
                  <c:v>50</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28</c:v>
                </c:pt>
                <c:pt idx="2">
                  <c:v>33</c:v>
                </c:pt>
                <c:pt idx="3">
                  <c:v>26</c:v>
                </c:pt>
                <c:pt idx="4">
                  <c:v>27</c:v>
                </c:pt>
                <c:pt idx="5">
                  <c:v>25</c:v>
                </c:pt>
                <c:pt idx="6">
                  <c:v>32</c:v>
                </c:pt>
                <c:pt idx="7">
                  <c:v>31</c:v>
                </c:pt>
                <c:pt idx="8">
                  <c:v>29</c:v>
                </c:pt>
                <c:pt idx="9">
                  <c:v>32</c:v>
                </c:pt>
                <c:pt idx="10">
                  <c:v>33</c:v>
                </c:pt>
                <c:pt idx="11">
                  <c:v>31</c:v>
                </c:pt>
                <c:pt idx="12">
                  <c:v>32</c:v>
                </c:pt>
                <c:pt idx="13">
                  <c:v>33</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17</c:v>
                </c:pt>
                <c:pt idx="1">
                  <c:v>22</c:v>
                </c:pt>
                <c:pt idx="2">
                  <c:v>19</c:v>
                </c:pt>
                <c:pt idx="3">
                  <c:v>15</c:v>
                </c:pt>
                <c:pt idx="4">
                  <c:v>18</c:v>
                </c:pt>
                <c:pt idx="5">
                  <c:v>15</c:v>
                </c:pt>
                <c:pt idx="6">
                  <c:v>19</c:v>
                </c:pt>
                <c:pt idx="7">
                  <c:v>15</c:v>
                </c:pt>
                <c:pt idx="8">
                  <c:v>15</c:v>
                </c:pt>
                <c:pt idx="9">
                  <c:v>23</c:v>
                </c:pt>
                <c:pt idx="10">
                  <c:v>15</c:v>
                </c:pt>
                <c:pt idx="11">
                  <c:v>25</c:v>
                </c:pt>
                <c:pt idx="12">
                  <c:v>24</c:v>
                </c:pt>
                <c:pt idx="13">
                  <c:v>23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witnessing substantial growth, driven by advancements in autonomous vehicle technology, supportive government policies, and increasing investment in smart city infrastructure. Key market players include Waymo, Uber, Tesla, Apple, and Baidu, all engaged in competitive research and development. Trends shaping the market include improved lidar sensors, AI technology, and 5G connectivity. However, regulatory hurdles and safety concerns remain significant challenges. The market is set for further expansion with advancements in technology, increasing urbanization, and a growing emphasis on environmentally friendly transportation options. Future prospects demonstrate a shift towards shared mobility and autonomous public transport.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Advances: The global Robotaxi market is significantly driven by technological innovations and advancements. Today's Robotaxis are enhanced with features like machine learning algorithms, real-time data capturing, LiDAR, radar, and high-resolution cameras that analyze the environment and drive the vehicle efficiently. Increasing development and incorporation of autonomous driving software, AI, and efficient battery technologies are some of the many technological advancements that are enabling market expansion. Furthermore, key industry players continually invest in R&amp;D activities to improve robotaxi functionalities thereby pushing the market forward.
Government Policy and Regulatory Environment: Government support is a vital market enabler for the global Robotaxi market. Governments worldwide are incentivizing or directly funding the development and implementation of autonomous vehicles and AI, perceiving them as a way to reduce traffic congestion, increase transportation efficiency and reduce environmental impact. Moreover, the formulation and relaxation of regulations pertaining to self-driving cars and Robotaxis in several countries is clearing the path for their deployment and commercialization. The support from the regulatory environment is proving to be a strong market enabler, speeding up the realization of the Robotaxi market globally.</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rise of the global robotaxi market is driven significantly by leading-edge technological advancements in autonomous vehicle systems. Autonomous vehicles use sophisticated sensors and AI-based systems to perceive their surroundings, interpret that information, and navigate the path to achieve reliable, safer, and more efficient travel in diverse environments. The use of technology involves lidar, radar, GPS, odometry, and computer vision. Autonomous robots operate on pre-determined routes and adapt to real-time information to avoid obstacles, observe traffic rules, and reach their designated location. An example includes Tesla's 'Full Self-Driving' version, which offers a hands-off experience with supervision from the driver.
An aspirational push for sustainability also fuels these technological advancements. The majority of robotaxis are electric vehicles, which not only cuts down on harmful emissions but also helps companies meet their sustainability goals. For instance, one of Uber's long-term goals is to have a fully electric fleet in response to growing pressure for green transportation. Furthermore, the aspirations of tech-giants in the convoy of robotaxis, i.e., Google's Waymo and General Motors' Cruise, also hints towards a sustainable route. These companies envision a future where robotaxi networks operate efficiently with renewable energy resources, thereby reducing carbon footprint.
With safety as a top priority, tech giants are investing heavily in advanced driver-assistance systems (ADAS) and obstacle detection technology. To illustrate, Waymo’s “driver” system deploys a combination of sensors, including lidar, radar, and cameras, to detect other traffic, pedestrians, and the road ahead, which can perceive objects up to nearly three football fields away, even in the dark. Tesla's advanced 'Autopilot' system uses neural network technology that learns from billions of miles of real-world driving to provide a safe and comfortable ride. Therefore, it is expected that increased technology infusion in the deployment of robotaxis will drive substantial growth in the global market over the forecast period.</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Technological Advancements in Autonomous Vehicle Systems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exponential growth in the global Robotaxi market is facing potential hurdles by the significantly high initial investment and setup costs. The financial constraints come primarily from developing autonomous driving software, integrating it with customized hardware, and setting up a robust technological infrastructure. Moreover, the expenses further escalate with safety measures, testing, licensing, and compliance with regulatory standards. These factors create significant barriers to entry, discouraging potential players, and limiting market growth.
Furthermore, a significant investment is also required in terms of training artificial intelligence and machine learning systems to efficiently navigate various traffic situations. Establishing charging infrastructures and physical depots for maintenance and repair also add to these high initial costs. At the moment, these prerequisites to successful robotic taxi operations are beyond the capacity of smaller companies. Hence, this financial barrier poses a significant challenge to the expansion and innovation within the global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ROBOTAXI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Founded in 1976 by Steve Jobs, Steve Wozniak, and Ronald Wayne, Apple Inc. is an American multinational corporation that designs and markets consumer electronics, computer software, and personal computers. The company's best-known hardware products include the Macintosh line of computers, the iPod, the iPhone, and the iPad. As of 2020, Apple has nearly 147,000 full-time employees, and maintains 510 retail stores in 25 countries around the world.</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ROBOTAXI Market Size by Vehicle Type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Cars</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6.1.1. ICE</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6.1.2. BEV</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297180">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297180">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(2025-2032)</a:t>
                      </a:r>
                    </a:p>
                  </a:txBody>
                  <a:tcPr>
                    <a:noFill/>
                    <a:lnL>
                      <a:noFill/>
                    </a:lnL>
                    <a:lnR>
                      <a:noFill/>
                    </a:lnR>
                    <a:lnT>
                      <a:noFill/>
                    </a:lnT>
                    <a:lnB>
                      <a:noFill/>
                    </a:lnB>
                  </a:tcPr>
                </a:tc>
              </a:tr>
              <a:tr h="297180">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297180">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297180">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(2025-2032)</a:t>
                      </a:r>
                    </a:p>
                  </a:txBody>
                  <a:tcPr>
                    <a:noFill/>
                    <a:lnL>
                      <a:noFill/>
                    </a:lnL>
                    <a:lnR>
                      <a:noFill/>
                    </a:lnR>
                    <a:lnT>
                      <a:noFill/>
                    </a:lnT>
                    <a:lnB>
                      <a:noFill/>
                    </a:lnB>
                  </a:tcPr>
                </a:tc>
              </a:tr>
              <a:tr h="297180">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297180">
                <a:tc>
                  <a:txBody>
                    <a:bodyPr/>
                    <a:lstStyle/>
                    <a:p>
                      <a:pPr>
                        <a:defRPr sz="1100" b="1">
                          <a:solidFill>
                            <a:srgbClr val="7030A0"/>
                          </a:solidFill>
                          <a:latin typeface="Pooppins"/>
                        </a:defRPr>
                      </a:pPr>
                      <a:r>
                        <a:t>7. Global ROBOTAXI Market Size by Autonomous Level (2025-2032)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297180">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11.2.1. UK</a:t>
                      </a:r>
                    </a:p>
                  </a:txBody>
                  <a:tcPr>
                    <a:noFill/>
                    <a:lnL>
                      <a:noFill/>
                    </a:lnL>
                    <a:lnR>
                      <a:noFill/>
                    </a:lnR>
                    <a:lnT>
                      <a:noFill/>
                    </a:lnT>
                    <a:lnB>
                      <a:noFill/>
                    </a:lnB>
                  </a:tcPr>
                </a:tc>
              </a:tr>
              <a:tr h="297180">
                <a:tc>
                  <a:txBody>
                    <a:bodyPr/>
                    <a:lstStyle/>
                    <a:p>
                      <a:pPr>
                        <a:defRPr sz="1100" b="1">
                          <a:solidFill>
                            <a:srgbClr val="7030A0"/>
                          </a:solidFill>
                          <a:latin typeface="Pooppins"/>
                        </a:defRPr>
                      </a:pPr>
                      <a:r>
                        <a:t>8. Global ROBOTAXI Market Size by Component (2025-2032)</a:t>
                      </a:r>
                    </a:p>
                  </a:txBody>
                  <a:tcPr>
                    <a:noFill/>
                    <a:lnL>
                      <a:noFill/>
                    </a:lnL>
                    <a:lnR>
                      <a:noFill/>
                    </a:lnR>
                    <a:lnT>
                      <a:noFill/>
                    </a:lnT>
                    <a:lnB>
                      <a:noFill/>
                    </a:lnB>
                  </a:tcPr>
                </a:tc>
                <a:tc>
                  <a:txBody>
                    <a:bodyPr/>
                    <a:lstStyle/>
                    <a:p>
                      <a:pPr>
                        <a:defRPr sz="1100" b="0">
                          <a:solidFill>
                            <a:srgbClr val="000000"/>
                          </a:solidFill>
                          <a:latin typeface="Pooppins"/>
                        </a:defRPr>
                      </a:pPr>
                      <a:r>
                        <a:t>                    11.2.2. Germany</a:t>
                      </a:r>
                    </a:p>
                  </a:txBody>
                  <a:tcPr>
                    <a:noFill/>
                    <a:lnL>
                      <a:noFill/>
                    </a:lnL>
                    <a:lnR>
                      <a:noFill/>
                    </a:lnR>
                    <a:lnT>
                      <a:noFill/>
                    </a:lnT>
                    <a:lnB>
                      <a:noFill/>
                    </a:lnB>
                  </a:tcPr>
                </a:tc>
              </a:tr>
              <a:tr h="297180">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11.2.3. Spain</a:t>
                      </a:r>
                    </a:p>
                  </a:txBody>
                  <a:tcPr>
                    <a:noFill/>
                    <a:lnL>
                      <a:noFill/>
                    </a:lnL>
                    <a:lnR>
                      <a:noFill/>
                    </a:lnR>
                    <a:lnT>
                      <a:noFill/>
                    </a:lnT>
                    <a:lnB>
                      <a:noFill/>
                    </a:lnB>
                  </a:tcPr>
                </a:tc>
              </a:tr>
              <a:tr h="297180">
                <a:tc>
                  <a:txBody>
                    <a:bodyPr/>
                    <a:lstStyle/>
                    <a:p>
                      <a:pPr>
                        <a:defRPr sz="1100" b="0">
                          <a:solidFill>
                            <a:srgbClr val="000000"/>
                          </a:solidFill>
                          <a:latin typeface="Pooppins"/>
                        </a:defRPr>
                      </a:pPr>
                      <a:r>
                        <a:t>                    8.1.1. LiDAR Sensors</a:t>
                      </a:r>
                    </a:p>
                  </a:txBody>
                  <a:tcPr>
                    <a:noFill/>
                    <a:lnL>
                      <a:noFill/>
                    </a:lnL>
                    <a:lnR>
                      <a:noFill/>
                    </a:lnR>
                    <a:lnT>
                      <a:noFill/>
                    </a:lnT>
                    <a:lnB>
                      <a:noFill/>
                    </a:lnB>
                  </a:tcPr>
                </a:tc>
                <a:tc>
                  <a:txBody>
                    <a:bodyPr/>
                    <a:lstStyle/>
                    <a:p>
                      <a:pPr>
                        <a:defRPr sz="1100" b="0">
                          <a:solidFill>
                            <a:srgbClr val="000000"/>
                          </a:solidFill>
                          <a:latin typeface="Pooppins"/>
                        </a:defRPr>
                      </a:pPr>
                      <a:r>
                        <a:t>                    11.2.4. France</a:t>
                      </a:r>
                    </a:p>
                  </a:txBody>
                  <a:tcPr>
                    <a:noFill/>
                    <a:lnL>
                      <a:noFill/>
                    </a:lnL>
                    <a:lnR>
                      <a:noFill/>
                    </a:lnR>
                    <a:lnT>
                      <a:noFill/>
                    </a:lnT>
                    <a:lnB>
                      <a:noFill/>
                    </a:lnB>
                  </a:tcPr>
                </a:tc>
              </a:tr>
              <a:tr h="297180">
                <a:tc>
                  <a:txBody>
                    <a:bodyPr/>
                    <a:lstStyle/>
                    <a:p>
                      <a:pPr>
                        <a:defRPr sz="1100" b="0">
                          <a:solidFill>
                            <a:srgbClr val="000000"/>
                          </a:solidFill>
                          <a:latin typeface="Pooppins"/>
                        </a:defRPr>
                      </a:pPr>
                      <a:r>
                        <a:t>                    8.1.2. Cameras</a:t>
                      </a:r>
                    </a:p>
                  </a:txBody>
                  <a:tcPr>
                    <a:noFill/>
                    <a:lnL>
                      <a:noFill/>
                    </a:lnL>
                    <a:lnR>
                      <a:noFill/>
                    </a:lnR>
                    <a:lnT>
                      <a:noFill/>
                    </a:lnT>
                    <a:lnB>
                      <a:noFill/>
                    </a:lnB>
                  </a:tcPr>
                </a:tc>
                <a:tc>
                  <a:txBody>
                    <a:bodyPr/>
                    <a:lstStyle/>
                    <a:p>
                      <a:pPr>
                        <a:defRPr sz="1100" b="0">
                          <a:solidFill>
                            <a:srgbClr val="000000"/>
                          </a:solidFill>
                          <a:latin typeface="Pooppins"/>
                        </a:defRPr>
                      </a:pPr>
                      <a:r>
                        <a:t>                    11.2.5. Italy</a:t>
                      </a:r>
                    </a:p>
                  </a:txBody>
                  <a:tcPr>
                    <a:noFill/>
                    <a:lnL>
                      <a:noFill/>
                    </a:lnL>
                    <a:lnR>
                      <a:noFill/>
                    </a:lnR>
                    <a:lnT>
                      <a:noFill/>
                    </a:lnT>
                    <a:lnB>
                      <a:noFill/>
                    </a:lnB>
                  </a:tcPr>
                </a:tc>
              </a:tr>
              <a:tr h="297180">
                <a:tc>
                  <a:txBody>
                    <a:bodyPr/>
                    <a:lstStyle/>
                    <a:p>
                      <a:pPr>
                        <a:defRPr sz="1100" b="0">
                          <a:solidFill>
                            <a:srgbClr val="000000"/>
                          </a:solidFill>
                          <a:latin typeface="Pooppins"/>
                        </a:defRPr>
                      </a:pPr>
                      <a:r>
                        <a:t>                    8.1.3. Radars</a:t>
                      </a:r>
                    </a:p>
                  </a:txBody>
                  <a:tcPr>
                    <a:noFill/>
                    <a:lnL>
                      <a:noFill/>
                    </a:lnL>
                    <a:lnR>
                      <a:noFill/>
                    </a:lnR>
                    <a:lnT>
                      <a:noFill/>
                    </a:lnT>
                    <a:lnB>
                      <a:noFill/>
                    </a:lnB>
                  </a:tcPr>
                </a:tc>
                <a:tc>
                  <a:txBody>
                    <a:bodyPr/>
                    <a:lstStyle/>
                    <a:p>
                      <a:pPr>
                        <a:defRPr sz="1100" b="0">
                          <a:solidFill>
                            <a:srgbClr val="000000"/>
                          </a:solidFill>
                          <a:latin typeface="Pooppins"/>
                        </a:defRPr>
                      </a:pPr>
                      <a:r>
                        <a:t>                    11.2.6. Rest of Europe</a:t>
                      </a:r>
                    </a:p>
                  </a:txBody>
                  <a:tcPr>
                    <a:noFill/>
                    <a:lnL>
                      <a:noFill/>
                    </a:lnL>
                    <a:lnR>
                      <a:noFill/>
                    </a:lnR>
                    <a:lnT>
                      <a:noFill/>
                    </a:lnT>
                    <a:lnB>
                      <a:noFill/>
                    </a:lnB>
                  </a:tcPr>
                </a:tc>
              </a:tr>
              <a:tr h="297180">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8.1.5. Others</a:t>
                      </a:r>
                    </a:p>
                  </a:txBody>
                  <a:tcPr>
                    <a:noFill/>
                    <a:lnL>
                      <a:noFill/>
                    </a:lnL>
                    <a:lnR>
                      <a:noFill/>
                    </a:lnR>
                    <a:lnT>
                      <a:noFill/>
                    </a:lnT>
                    <a:lnB>
                      <a:noFill/>
                    </a:lnB>
                  </a:tcPr>
                </a:tc>
                <a:tc>
                  <a:txBody>
                    <a:bodyPr/>
                    <a:lstStyle/>
                    <a:p>
                      <a:pPr>
                        <a:defRPr sz="1100" b="0">
                          <a:solidFill>
                            <a:srgbClr val="000000"/>
                          </a:solidFill>
                          <a:latin typeface="Pooppins"/>
                        </a:defRPr>
                      </a:pPr>
                      <a:r>
                        <a:t>                    11.3.1. China</a:t>
                      </a:r>
                    </a:p>
                  </a:txBody>
                  <a:tcPr>
                    <a:noFill/>
                    <a:lnL>
                      <a:noFill/>
                    </a:lnL>
                    <a:lnR>
                      <a:noFill/>
                    </a:lnR>
                    <a:lnT>
                      <a:noFill/>
                    </a:lnT>
                    <a:lnB>
                      <a:noFill/>
                    </a:lnB>
                  </a:tcPr>
                </a:tc>
              </a:tr>
              <a:tr h="297180">
                <a:tc>
                  <a:txBody>
                    <a:bodyPr/>
                    <a:lstStyle/>
                    <a:p>
                      <a:pPr>
                        <a:defRPr sz="1100" b="0">
                          <a:solidFill>
                            <a:srgbClr val="000000"/>
                          </a:solidFill>
                          <a:latin typeface="Pooppins"/>
                        </a:defRPr>
                      </a:pPr>
                      <a:r>
                        <a:t>          8.2. Software</a:t>
                      </a:r>
                    </a:p>
                  </a:txBody>
                  <a:tcPr>
                    <a:noFill/>
                    <a:lnL>
                      <a:noFill/>
                    </a:lnL>
                    <a:lnR>
                      <a:noFill/>
                    </a:lnR>
                    <a:lnT>
                      <a:noFill/>
                    </a:lnT>
                    <a:lnB>
                      <a:noFill/>
                    </a:lnB>
                  </a:tcPr>
                </a:tc>
                <a:tc>
                  <a:txBody>
                    <a:bodyPr/>
                    <a:lstStyle/>
                    <a:p>
                      <a:pPr>
                        <a:defRPr sz="1100" b="0">
                          <a:solidFill>
                            <a:srgbClr val="000000"/>
                          </a:solidFill>
                          <a:latin typeface="Pooppins"/>
                        </a:defRPr>
                      </a:pPr>
                      <a:r>
                        <a:t>                    11.3.2. India</a:t>
                      </a:r>
                    </a:p>
                  </a:txBody>
                  <a:tcPr>
                    <a:noFill/>
                    <a:lnL>
                      <a:noFill/>
                    </a:lnL>
                    <a:lnR>
                      <a:noFill/>
                    </a:lnR>
                    <a:lnT>
                      <a:noFill/>
                    </a:lnT>
                    <a:lnB>
                      <a:noFill/>
                    </a:lnB>
                  </a:tcPr>
                </a:tc>
              </a:tr>
              <a:tr h="297180">
                <a:tc>
                  <a:txBody>
                    <a:bodyPr/>
                    <a:lstStyle/>
                    <a:p>
                      <a:pPr>
                        <a:defRPr sz="1100" b="1">
                          <a:solidFill>
                            <a:srgbClr val="7030A0"/>
                          </a:solidFill>
                          <a:latin typeface="Pooppins"/>
                        </a:defRPr>
                      </a:pPr>
                      <a:r>
                        <a:t>9. Global ROBOTAXI Market Size by Service (2025-2032)</a:t>
                      </a:r>
                    </a:p>
                  </a:txBody>
                  <a:tcPr>
                    <a:noFill/>
                    <a:lnL>
                      <a:noFill/>
                    </a:lnL>
                    <a:lnR>
                      <a:noFill/>
                    </a:lnR>
                    <a:lnT>
                      <a:noFill/>
                    </a:lnT>
                    <a:lnB>
                      <a:noFill/>
                    </a:lnB>
                  </a:tcPr>
                </a:tc>
                <a:tc>
                  <a:txBody>
                    <a:bodyPr/>
                    <a:lstStyle/>
                    <a:p>
                      <a:pPr>
                        <a:defRPr sz="1100" b="0">
                          <a:solidFill>
                            <a:srgbClr val="000000"/>
                          </a:solidFill>
                          <a:latin typeface="Pooppins"/>
                        </a:defRPr>
                      </a:pPr>
                      <a:r>
                        <a:t>                    11.3.3. Japan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297180">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297180">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297180">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r h="297180">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13.3. Google LLC</a:t>
                      </a:r>
                    </a:p>
                  </a:txBody>
                  <a:tcPr>
                    <a:noFill/>
                    <a:lnL>
                      <a:noFill/>
                    </a:lnL>
                    <a:lnR>
                      <a:noFill/>
                    </a:lnR>
                    <a:lnT>
                      <a:noFill/>
                    </a:lnT>
                    <a:lnB>
                      <a:noFill/>
                    </a:lnB>
                  </a:tcPr>
                </a:tc>
              </a:tr>
              <a:tr h="297180">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1100" b="0">
                          <a:solidFill>
                            <a:srgbClr val="000000"/>
                          </a:solidFill>
                          <a:latin typeface="Pooppins"/>
                        </a:defRPr>
                      </a:pPr>
                      <a:r>
                        <a:t>          13.4. Amazon.com Inc.</a:t>
                      </a:r>
                    </a:p>
                  </a:txBody>
                  <a:tcPr>
                    <a:noFill/>
                    <a:lnL>
                      <a:noFill/>
                    </a:lnL>
                    <a:lnR>
                      <a:noFill/>
                    </a:lnR>
                    <a:lnT>
                      <a:noFill/>
                    </a:lnT>
                    <a:lnB>
                      <a:noFill/>
                    </a:lnB>
                  </a:tcPr>
                </a:tc>
              </a:tr>
              <a:tr h="297180">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13.5.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11.5.1. GCC Countries</a:t>
                      </a:r>
                    </a:p>
                  </a:txBody>
                  <a:tcPr>
                    <a:noFill/>
                    <a:lnL>
                      <a:noFill/>
                    </a:lnL>
                    <a:lnR>
                      <a:noFill/>
                    </a:lnR>
                    <a:lnT>
                      <a:noFill/>
                    </a:lnT>
                    <a:lnB>
                      <a:noFill/>
                    </a:lnB>
                  </a:tcPr>
                </a:tc>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r>
              <a:tr h="297180">
                <a:tc>
                  <a:txBody>
                    <a:bodyPr/>
                    <a:lstStyle/>
                    <a:p>
                      <a:pPr>
                        <a:defRPr sz="1100" b="0">
                          <a:solidFill>
                            <a:srgbClr val="000000"/>
                          </a:solidFill>
                          <a:latin typeface="Pooppins"/>
                        </a:defRPr>
                      </a:pPr>
                      <a:r>
                        <a:t>                    11.5.2. South Africa</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12. Competitive Dashboard</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13.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13.1.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13.1.1. Company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